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8" r:id="rId4"/>
    <p:sldId id="270" r:id="rId5"/>
    <p:sldId id="269" r:id="rId6"/>
    <p:sldId id="271" r:id="rId7"/>
    <p:sldId id="273" r:id="rId8"/>
    <p:sldId id="272" r:id="rId9"/>
    <p:sldId id="267" r:id="rId10"/>
    <p:sldId id="274" r:id="rId11"/>
    <p:sldId id="275" r:id="rId1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1" d="100"/>
          <a:sy n="41" d="100"/>
        </p:scale>
        <p:origin x="78" y="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814FEF-59CC-47A8-81A7-31CF6166AAF1}"/>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E5BD82B5-BB6C-4A27-AA91-A807065D03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265E2817-4D04-45C8-8CDA-BA701F451FF7}"/>
              </a:ext>
            </a:extLst>
          </p:cNvPr>
          <p:cNvSpPr>
            <a:spLocks noGrp="1"/>
          </p:cNvSpPr>
          <p:nvPr>
            <p:ph type="dt" sz="half" idx="10"/>
          </p:nvPr>
        </p:nvSpPr>
        <p:spPr/>
        <p:txBody>
          <a:bodyPr/>
          <a:lstStyle/>
          <a:p>
            <a:fld id="{A5B0DE24-3038-40C6-BE0F-893E096A01E9}" type="datetimeFigureOut">
              <a:rPr lang="nl-NL" smtClean="0"/>
              <a:t>27-10-2018</a:t>
            </a:fld>
            <a:endParaRPr lang="nl-NL"/>
          </a:p>
        </p:txBody>
      </p:sp>
      <p:sp>
        <p:nvSpPr>
          <p:cNvPr id="5" name="Tijdelijke aanduiding voor voettekst 4">
            <a:extLst>
              <a:ext uri="{FF2B5EF4-FFF2-40B4-BE49-F238E27FC236}">
                <a16:creationId xmlns:a16="http://schemas.microsoft.com/office/drawing/2014/main" id="{4FC4E95A-7F98-413C-8EEC-15835CA4107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98A59B0-FA27-46B0-966D-4E0A22AFF987}"/>
              </a:ext>
            </a:extLst>
          </p:cNvPr>
          <p:cNvSpPr>
            <a:spLocks noGrp="1"/>
          </p:cNvSpPr>
          <p:nvPr>
            <p:ph type="sldNum" sz="quarter" idx="12"/>
          </p:nvPr>
        </p:nvSpPr>
        <p:spPr/>
        <p:txBody>
          <a:bodyPr/>
          <a:lstStyle/>
          <a:p>
            <a:fld id="{2371835E-B728-4ACE-BA68-8D2CE291322E}" type="slidenum">
              <a:rPr lang="nl-NL" smtClean="0"/>
              <a:t>‹nr.›</a:t>
            </a:fld>
            <a:endParaRPr lang="nl-NL"/>
          </a:p>
        </p:txBody>
      </p:sp>
    </p:spTree>
    <p:extLst>
      <p:ext uri="{BB962C8B-B14F-4D97-AF65-F5344CB8AC3E}">
        <p14:creationId xmlns:p14="http://schemas.microsoft.com/office/powerpoint/2010/main" val="3927221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FC0757-29E9-468C-9B69-51DE8CD42482}"/>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002CDEC5-6FC8-425A-841E-4FAAEF175884}"/>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635A0A7-5CA9-439B-935E-044DDB1700A8}"/>
              </a:ext>
            </a:extLst>
          </p:cNvPr>
          <p:cNvSpPr>
            <a:spLocks noGrp="1"/>
          </p:cNvSpPr>
          <p:nvPr>
            <p:ph type="dt" sz="half" idx="10"/>
          </p:nvPr>
        </p:nvSpPr>
        <p:spPr/>
        <p:txBody>
          <a:bodyPr/>
          <a:lstStyle/>
          <a:p>
            <a:fld id="{A5B0DE24-3038-40C6-BE0F-893E096A01E9}" type="datetimeFigureOut">
              <a:rPr lang="nl-NL" smtClean="0"/>
              <a:t>27-10-2018</a:t>
            </a:fld>
            <a:endParaRPr lang="nl-NL"/>
          </a:p>
        </p:txBody>
      </p:sp>
      <p:sp>
        <p:nvSpPr>
          <p:cNvPr id="5" name="Tijdelijke aanduiding voor voettekst 4">
            <a:extLst>
              <a:ext uri="{FF2B5EF4-FFF2-40B4-BE49-F238E27FC236}">
                <a16:creationId xmlns:a16="http://schemas.microsoft.com/office/drawing/2014/main" id="{C8C5E37D-0DC0-4BBE-B80C-CD009F22E81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21C4826-69FC-4F80-BEAC-15006434B7E6}"/>
              </a:ext>
            </a:extLst>
          </p:cNvPr>
          <p:cNvSpPr>
            <a:spLocks noGrp="1"/>
          </p:cNvSpPr>
          <p:nvPr>
            <p:ph type="sldNum" sz="quarter" idx="12"/>
          </p:nvPr>
        </p:nvSpPr>
        <p:spPr/>
        <p:txBody>
          <a:bodyPr/>
          <a:lstStyle/>
          <a:p>
            <a:fld id="{2371835E-B728-4ACE-BA68-8D2CE291322E}" type="slidenum">
              <a:rPr lang="nl-NL" smtClean="0"/>
              <a:t>‹nr.›</a:t>
            </a:fld>
            <a:endParaRPr lang="nl-NL"/>
          </a:p>
        </p:txBody>
      </p:sp>
    </p:spTree>
    <p:extLst>
      <p:ext uri="{BB962C8B-B14F-4D97-AF65-F5344CB8AC3E}">
        <p14:creationId xmlns:p14="http://schemas.microsoft.com/office/powerpoint/2010/main" val="2381416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B63B636B-BEA6-487D-A434-4A576338D785}"/>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A4D169A4-CAAF-4CA5-922E-7AF301973BE2}"/>
              </a:ext>
            </a:extLst>
          </p:cNvPr>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A8791F6-3BEA-4C5E-8AB3-FDABA156344C}"/>
              </a:ext>
            </a:extLst>
          </p:cNvPr>
          <p:cNvSpPr>
            <a:spLocks noGrp="1"/>
          </p:cNvSpPr>
          <p:nvPr>
            <p:ph type="dt" sz="half" idx="10"/>
          </p:nvPr>
        </p:nvSpPr>
        <p:spPr/>
        <p:txBody>
          <a:bodyPr/>
          <a:lstStyle/>
          <a:p>
            <a:fld id="{A5B0DE24-3038-40C6-BE0F-893E096A01E9}" type="datetimeFigureOut">
              <a:rPr lang="nl-NL" smtClean="0"/>
              <a:t>27-10-2018</a:t>
            </a:fld>
            <a:endParaRPr lang="nl-NL"/>
          </a:p>
        </p:txBody>
      </p:sp>
      <p:sp>
        <p:nvSpPr>
          <p:cNvPr id="5" name="Tijdelijke aanduiding voor voettekst 4">
            <a:extLst>
              <a:ext uri="{FF2B5EF4-FFF2-40B4-BE49-F238E27FC236}">
                <a16:creationId xmlns:a16="http://schemas.microsoft.com/office/drawing/2014/main" id="{742ED9A3-EAC5-4468-AB4B-AA282F93931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FE4C030-A971-487A-88E7-ADB393D6EA03}"/>
              </a:ext>
            </a:extLst>
          </p:cNvPr>
          <p:cNvSpPr>
            <a:spLocks noGrp="1"/>
          </p:cNvSpPr>
          <p:nvPr>
            <p:ph type="sldNum" sz="quarter" idx="12"/>
          </p:nvPr>
        </p:nvSpPr>
        <p:spPr/>
        <p:txBody>
          <a:bodyPr/>
          <a:lstStyle/>
          <a:p>
            <a:fld id="{2371835E-B728-4ACE-BA68-8D2CE291322E}" type="slidenum">
              <a:rPr lang="nl-NL" smtClean="0"/>
              <a:t>‹nr.›</a:t>
            </a:fld>
            <a:endParaRPr lang="nl-NL"/>
          </a:p>
        </p:txBody>
      </p:sp>
    </p:spTree>
    <p:extLst>
      <p:ext uri="{BB962C8B-B14F-4D97-AF65-F5344CB8AC3E}">
        <p14:creationId xmlns:p14="http://schemas.microsoft.com/office/powerpoint/2010/main" val="2630015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9F1079-4F28-4D3B-B695-5C1BE27D50B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35A4DB1C-6FEA-4132-9BB1-A6DC49D3170B}"/>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2F6552E-AC64-4132-A7F5-204CC495F666}"/>
              </a:ext>
            </a:extLst>
          </p:cNvPr>
          <p:cNvSpPr>
            <a:spLocks noGrp="1"/>
          </p:cNvSpPr>
          <p:nvPr>
            <p:ph type="dt" sz="half" idx="10"/>
          </p:nvPr>
        </p:nvSpPr>
        <p:spPr/>
        <p:txBody>
          <a:bodyPr/>
          <a:lstStyle/>
          <a:p>
            <a:fld id="{A5B0DE24-3038-40C6-BE0F-893E096A01E9}" type="datetimeFigureOut">
              <a:rPr lang="nl-NL" smtClean="0"/>
              <a:t>27-10-2018</a:t>
            </a:fld>
            <a:endParaRPr lang="nl-NL"/>
          </a:p>
        </p:txBody>
      </p:sp>
      <p:sp>
        <p:nvSpPr>
          <p:cNvPr id="5" name="Tijdelijke aanduiding voor voettekst 4">
            <a:extLst>
              <a:ext uri="{FF2B5EF4-FFF2-40B4-BE49-F238E27FC236}">
                <a16:creationId xmlns:a16="http://schemas.microsoft.com/office/drawing/2014/main" id="{FEAB6BE9-9805-4CD0-9A52-4CF36A5C7AB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C580ACC-DF5B-4A0C-8759-70253451F0AF}"/>
              </a:ext>
            </a:extLst>
          </p:cNvPr>
          <p:cNvSpPr>
            <a:spLocks noGrp="1"/>
          </p:cNvSpPr>
          <p:nvPr>
            <p:ph type="sldNum" sz="quarter" idx="12"/>
          </p:nvPr>
        </p:nvSpPr>
        <p:spPr/>
        <p:txBody>
          <a:bodyPr/>
          <a:lstStyle/>
          <a:p>
            <a:fld id="{2371835E-B728-4ACE-BA68-8D2CE291322E}" type="slidenum">
              <a:rPr lang="nl-NL" smtClean="0"/>
              <a:t>‹nr.›</a:t>
            </a:fld>
            <a:endParaRPr lang="nl-NL"/>
          </a:p>
        </p:txBody>
      </p:sp>
    </p:spTree>
    <p:extLst>
      <p:ext uri="{BB962C8B-B14F-4D97-AF65-F5344CB8AC3E}">
        <p14:creationId xmlns:p14="http://schemas.microsoft.com/office/powerpoint/2010/main" val="1534966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178DFB-FBA3-4338-ADD9-DF69C4B3F10C}"/>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1754FBB1-0D4C-4242-B52E-274104D08C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AEE72FAC-32D4-4AA5-A387-C05662BCC318}"/>
              </a:ext>
            </a:extLst>
          </p:cNvPr>
          <p:cNvSpPr>
            <a:spLocks noGrp="1"/>
          </p:cNvSpPr>
          <p:nvPr>
            <p:ph type="dt" sz="half" idx="10"/>
          </p:nvPr>
        </p:nvSpPr>
        <p:spPr/>
        <p:txBody>
          <a:bodyPr/>
          <a:lstStyle/>
          <a:p>
            <a:fld id="{A5B0DE24-3038-40C6-BE0F-893E096A01E9}" type="datetimeFigureOut">
              <a:rPr lang="nl-NL" smtClean="0"/>
              <a:t>27-10-2018</a:t>
            </a:fld>
            <a:endParaRPr lang="nl-NL"/>
          </a:p>
        </p:txBody>
      </p:sp>
      <p:sp>
        <p:nvSpPr>
          <p:cNvPr id="5" name="Tijdelijke aanduiding voor voettekst 4">
            <a:extLst>
              <a:ext uri="{FF2B5EF4-FFF2-40B4-BE49-F238E27FC236}">
                <a16:creationId xmlns:a16="http://schemas.microsoft.com/office/drawing/2014/main" id="{E25F0384-C73D-47D1-ABFB-D732BD5E9E8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54D8F60-D996-4D91-8CD8-006869D5BB1F}"/>
              </a:ext>
            </a:extLst>
          </p:cNvPr>
          <p:cNvSpPr>
            <a:spLocks noGrp="1"/>
          </p:cNvSpPr>
          <p:nvPr>
            <p:ph type="sldNum" sz="quarter" idx="12"/>
          </p:nvPr>
        </p:nvSpPr>
        <p:spPr/>
        <p:txBody>
          <a:bodyPr/>
          <a:lstStyle/>
          <a:p>
            <a:fld id="{2371835E-B728-4ACE-BA68-8D2CE291322E}" type="slidenum">
              <a:rPr lang="nl-NL" smtClean="0"/>
              <a:t>‹nr.›</a:t>
            </a:fld>
            <a:endParaRPr lang="nl-NL"/>
          </a:p>
        </p:txBody>
      </p:sp>
    </p:spTree>
    <p:extLst>
      <p:ext uri="{BB962C8B-B14F-4D97-AF65-F5344CB8AC3E}">
        <p14:creationId xmlns:p14="http://schemas.microsoft.com/office/powerpoint/2010/main" val="2623862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11107C-29EB-45F7-B583-AA273B36EC7B}"/>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A5ADA21-9826-47FD-80F0-DFE6146D2134}"/>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723E2FE2-C830-4C37-90A8-5350D032ACE0}"/>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CDD6E5CA-B949-4AB9-B749-34FC0690CD76}"/>
              </a:ext>
            </a:extLst>
          </p:cNvPr>
          <p:cNvSpPr>
            <a:spLocks noGrp="1"/>
          </p:cNvSpPr>
          <p:nvPr>
            <p:ph type="dt" sz="half" idx="10"/>
          </p:nvPr>
        </p:nvSpPr>
        <p:spPr/>
        <p:txBody>
          <a:bodyPr/>
          <a:lstStyle/>
          <a:p>
            <a:fld id="{A5B0DE24-3038-40C6-BE0F-893E096A01E9}" type="datetimeFigureOut">
              <a:rPr lang="nl-NL" smtClean="0"/>
              <a:t>27-10-2018</a:t>
            </a:fld>
            <a:endParaRPr lang="nl-NL"/>
          </a:p>
        </p:txBody>
      </p:sp>
      <p:sp>
        <p:nvSpPr>
          <p:cNvPr id="6" name="Tijdelijke aanduiding voor voettekst 5">
            <a:extLst>
              <a:ext uri="{FF2B5EF4-FFF2-40B4-BE49-F238E27FC236}">
                <a16:creationId xmlns:a16="http://schemas.microsoft.com/office/drawing/2014/main" id="{E107927F-1BE5-46F6-9CF3-E2849101C30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E495558-73DC-494F-8587-FC28E0E22BE9}"/>
              </a:ext>
            </a:extLst>
          </p:cNvPr>
          <p:cNvSpPr>
            <a:spLocks noGrp="1"/>
          </p:cNvSpPr>
          <p:nvPr>
            <p:ph type="sldNum" sz="quarter" idx="12"/>
          </p:nvPr>
        </p:nvSpPr>
        <p:spPr/>
        <p:txBody>
          <a:bodyPr/>
          <a:lstStyle/>
          <a:p>
            <a:fld id="{2371835E-B728-4ACE-BA68-8D2CE291322E}" type="slidenum">
              <a:rPr lang="nl-NL" smtClean="0"/>
              <a:t>‹nr.›</a:t>
            </a:fld>
            <a:endParaRPr lang="nl-NL"/>
          </a:p>
        </p:txBody>
      </p:sp>
    </p:spTree>
    <p:extLst>
      <p:ext uri="{BB962C8B-B14F-4D97-AF65-F5344CB8AC3E}">
        <p14:creationId xmlns:p14="http://schemas.microsoft.com/office/powerpoint/2010/main" val="3121042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927BE6-5B0D-4A1C-8DD3-8EE64F06830D}"/>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3DDBB6CD-C7DE-4E63-AA2B-02C5559C29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1CA84250-118B-4460-A0F7-E1F60C8BC283}"/>
              </a:ext>
            </a:extLst>
          </p:cNvPr>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927CC18E-2496-4D99-85FB-98ED116E26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ED7F6891-1323-4D56-A973-0D5CE8DA6F0D}"/>
              </a:ext>
            </a:extLst>
          </p:cNvPr>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0AB948B8-FFAD-4E21-BE6D-470EA4B125EB}"/>
              </a:ext>
            </a:extLst>
          </p:cNvPr>
          <p:cNvSpPr>
            <a:spLocks noGrp="1"/>
          </p:cNvSpPr>
          <p:nvPr>
            <p:ph type="dt" sz="half" idx="10"/>
          </p:nvPr>
        </p:nvSpPr>
        <p:spPr/>
        <p:txBody>
          <a:bodyPr/>
          <a:lstStyle/>
          <a:p>
            <a:fld id="{A5B0DE24-3038-40C6-BE0F-893E096A01E9}" type="datetimeFigureOut">
              <a:rPr lang="nl-NL" smtClean="0"/>
              <a:t>27-10-2018</a:t>
            </a:fld>
            <a:endParaRPr lang="nl-NL"/>
          </a:p>
        </p:txBody>
      </p:sp>
      <p:sp>
        <p:nvSpPr>
          <p:cNvPr id="8" name="Tijdelijke aanduiding voor voettekst 7">
            <a:extLst>
              <a:ext uri="{FF2B5EF4-FFF2-40B4-BE49-F238E27FC236}">
                <a16:creationId xmlns:a16="http://schemas.microsoft.com/office/drawing/2014/main" id="{50E654C5-16B5-46CF-B88C-3E5F6E69301C}"/>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3A2983BD-9FA5-4A21-8FCB-959732F5F2A9}"/>
              </a:ext>
            </a:extLst>
          </p:cNvPr>
          <p:cNvSpPr>
            <a:spLocks noGrp="1"/>
          </p:cNvSpPr>
          <p:nvPr>
            <p:ph type="sldNum" sz="quarter" idx="12"/>
          </p:nvPr>
        </p:nvSpPr>
        <p:spPr/>
        <p:txBody>
          <a:bodyPr/>
          <a:lstStyle/>
          <a:p>
            <a:fld id="{2371835E-B728-4ACE-BA68-8D2CE291322E}" type="slidenum">
              <a:rPr lang="nl-NL" smtClean="0"/>
              <a:t>‹nr.›</a:t>
            </a:fld>
            <a:endParaRPr lang="nl-NL"/>
          </a:p>
        </p:txBody>
      </p:sp>
    </p:spTree>
    <p:extLst>
      <p:ext uri="{BB962C8B-B14F-4D97-AF65-F5344CB8AC3E}">
        <p14:creationId xmlns:p14="http://schemas.microsoft.com/office/powerpoint/2010/main" val="888083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F405E0-B5DC-43D7-995B-305BBFBE81E6}"/>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A73B4C1A-E0A8-4789-8FDB-0A718D824454}"/>
              </a:ext>
            </a:extLst>
          </p:cNvPr>
          <p:cNvSpPr>
            <a:spLocks noGrp="1"/>
          </p:cNvSpPr>
          <p:nvPr>
            <p:ph type="dt" sz="half" idx="10"/>
          </p:nvPr>
        </p:nvSpPr>
        <p:spPr/>
        <p:txBody>
          <a:bodyPr/>
          <a:lstStyle/>
          <a:p>
            <a:fld id="{A5B0DE24-3038-40C6-BE0F-893E096A01E9}" type="datetimeFigureOut">
              <a:rPr lang="nl-NL" smtClean="0"/>
              <a:t>27-10-2018</a:t>
            </a:fld>
            <a:endParaRPr lang="nl-NL"/>
          </a:p>
        </p:txBody>
      </p:sp>
      <p:sp>
        <p:nvSpPr>
          <p:cNvPr id="4" name="Tijdelijke aanduiding voor voettekst 3">
            <a:extLst>
              <a:ext uri="{FF2B5EF4-FFF2-40B4-BE49-F238E27FC236}">
                <a16:creationId xmlns:a16="http://schemas.microsoft.com/office/drawing/2014/main" id="{EC21BDDD-4FCE-4FF6-9629-983DE23A8067}"/>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5EF4DEE9-6467-4D3D-A753-18340CBEF1AF}"/>
              </a:ext>
            </a:extLst>
          </p:cNvPr>
          <p:cNvSpPr>
            <a:spLocks noGrp="1"/>
          </p:cNvSpPr>
          <p:nvPr>
            <p:ph type="sldNum" sz="quarter" idx="12"/>
          </p:nvPr>
        </p:nvSpPr>
        <p:spPr/>
        <p:txBody>
          <a:bodyPr/>
          <a:lstStyle/>
          <a:p>
            <a:fld id="{2371835E-B728-4ACE-BA68-8D2CE291322E}" type="slidenum">
              <a:rPr lang="nl-NL" smtClean="0"/>
              <a:t>‹nr.›</a:t>
            </a:fld>
            <a:endParaRPr lang="nl-NL"/>
          </a:p>
        </p:txBody>
      </p:sp>
    </p:spTree>
    <p:extLst>
      <p:ext uri="{BB962C8B-B14F-4D97-AF65-F5344CB8AC3E}">
        <p14:creationId xmlns:p14="http://schemas.microsoft.com/office/powerpoint/2010/main" val="3552788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40D7DF44-6A1C-4DE3-80A0-9744087C5495}"/>
              </a:ext>
            </a:extLst>
          </p:cNvPr>
          <p:cNvSpPr>
            <a:spLocks noGrp="1"/>
          </p:cNvSpPr>
          <p:nvPr>
            <p:ph type="dt" sz="half" idx="10"/>
          </p:nvPr>
        </p:nvSpPr>
        <p:spPr/>
        <p:txBody>
          <a:bodyPr/>
          <a:lstStyle/>
          <a:p>
            <a:fld id="{A5B0DE24-3038-40C6-BE0F-893E096A01E9}" type="datetimeFigureOut">
              <a:rPr lang="nl-NL" smtClean="0"/>
              <a:t>27-10-2018</a:t>
            </a:fld>
            <a:endParaRPr lang="nl-NL"/>
          </a:p>
        </p:txBody>
      </p:sp>
      <p:sp>
        <p:nvSpPr>
          <p:cNvPr id="3" name="Tijdelijke aanduiding voor voettekst 2">
            <a:extLst>
              <a:ext uri="{FF2B5EF4-FFF2-40B4-BE49-F238E27FC236}">
                <a16:creationId xmlns:a16="http://schemas.microsoft.com/office/drawing/2014/main" id="{884C9D80-2F6F-4775-B8C2-86951FA9B10B}"/>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E55B0A7A-572F-49AC-B71B-F08DC7B7566B}"/>
              </a:ext>
            </a:extLst>
          </p:cNvPr>
          <p:cNvSpPr>
            <a:spLocks noGrp="1"/>
          </p:cNvSpPr>
          <p:nvPr>
            <p:ph type="sldNum" sz="quarter" idx="12"/>
          </p:nvPr>
        </p:nvSpPr>
        <p:spPr/>
        <p:txBody>
          <a:bodyPr/>
          <a:lstStyle/>
          <a:p>
            <a:fld id="{2371835E-B728-4ACE-BA68-8D2CE291322E}" type="slidenum">
              <a:rPr lang="nl-NL" smtClean="0"/>
              <a:t>‹nr.›</a:t>
            </a:fld>
            <a:endParaRPr lang="nl-NL"/>
          </a:p>
        </p:txBody>
      </p:sp>
    </p:spTree>
    <p:extLst>
      <p:ext uri="{BB962C8B-B14F-4D97-AF65-F5344CB8AC3E}">
        <p14:creationId xmlns:p14="http://schemas.microsoft.com/office/powerpoint/2010/main" val="1836404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147EFD-7023-49C0-ADE2-5E53E5FAB9F4}"/>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12F62053-9CA2-4842-8895-2D13DF310F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E294DBAF-AFE6-43D0-8875-D190CEEC0C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46FD8D08-C9B9-4C0A-903A-382B9EE29FFE}"/>
              </a:ext>
            </a:extLst>
          </p:cNvPr>
          <p:cNvSpPr>
            <a:spLocks noGrp="1"/>
          </p:cNvSpPr>
          <p:nvPr>
            <p:ph type="dt" sz="half" idx="10"/>
          </p:nvPr>
        </p:nvSpPr>
        <p:spPr/>
        <p:txBody>
          <a:bodyPr/>
          <a:lstStyle/>
          <a:p>
            <a:fld id="{A5B0DE24-3038-40C6-BE0F-893E096A01E9}" type="datetimeFigureOut">
              <a:rPr lang="nl-NL" smtClean="0"/>
              <a:t>27-10-2018</a:t>
            </a:fld>
            <a:endParaRPr lang="nl-NL"/>
          </a:p>
        </p:txBody>
      </p:sp>
      <p:sp>
        <p:nvSpPr>
          <p:cNvPr id="6" name="Tijdelijke aanduiding voor voettekst 5">
            <a:extLst>
              <a:ext uri="{FF2B5EF4-FFF2-40B4-BE49-F238E27FC236}">
                <a16:creationId xmlns:a16="http://schemas.microsoft.com/office/drawing/2014/main" id="{FD5C017E-FE94-4923-8E7C-9DCB766F99EF}"/>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5C0F0DC-E189-482A-A97B-AA64B4F3066E}"/>
              </a:ext>
            </a:extLst>
          </p:cNvPr>
          <p:cNvSpPr>
            <a:spLocks noGrp="1"/>
          </p:cNvSpPr>
          <p:nvPr>
            <p:ph type="sldNum" sz="quarter" idx="12"/>
          </p:nvPr>
        </p:nvSpPr>
        <p:spPr/>
        <p:txBody>
          <a:bodyPr/>
          <a:lstStyle/>
          <a:p>
            <a:fld id="{2371835E-B728-4ACE-BA68-8D2CE291322E}" type="slidenum">
              <a:rPr lang="nl-NL" smtClean="0"/>
              <a:t>‹nr.›</a:t>
            </a:fld>
            <a:endParaRPr lang="nl-NL"/>
          </a:p>
        </p:txBody>
      </p:sp>
    </p:spTree>
    <p:extLst>
      <p:ext uri="{BB962C8B-B14F-4D97-AF65-F5344CB8AC3E}">
        <p14:creationId xmlns:p14="http://schemas.microsoft.com/office/powerpoint/2010/main" val="676074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AD8C01-DE50-407B-A4B4-849BFD251CF0}"/>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4129DE4-29D0-4ADE-96CA-AD70BD4D3C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3CF562E8-6925-4675-BAC5-D875916001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D1028055-F150-471E-9F52-E5778A8BA8EA}"/>
              </a:ext>
            </a:extLst>
          </p:cNvPr>
          <p:cNvSpPr>
            <a:spLocks noGrp="1"/>
          </p:cNvSpPr>
          <p:nvPr>
            <p:ph type="dt" sz="half" idx="10"/>
          </p:nvPr>
        </p:nvSpPr>
        <p:spPr/>
        <p:txBody>
          <a:bodyPr/>
          <a:lstStyle/>
          <a:p>
            <a:fld id="{A5B0DE24-3038-40C6-BE0F-893E096A01E9}" type="datetimeFigureOut">
              <a:rPr lang="nl-NL" smtClean="0"/>
              <a:t>27-10-2018</a:t>
            </a:fld>
            <a:endParaRPr lang="nl-NL"/>
          </a:p>
        </p:txBody>
      </p:sp>
      <p:sp>
        <p:nvSpPr>
          <p:cNvPr id="6" name="Tijdelijke aanduiding voor voettekst 5">
            <a:extLst>
              <a:ext uri="{FF2B5EF4-FFF2-40B4-BE49-F238E27FC236}">
                <a16:creationId xmlns:a16="http://schemas.microsoft.com/office/drawing/2014/main" id="{EE627DD9-9BFC-47AD-B3E3-AE9A9A52AD6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406B31B-2431-47E4-9223-A432E78800D4}"/>
              </a:ext>
            </a:extLst>
          </p:cNvPr>
          <p:cNvSpPr>
            <a:spLocks noGrp="1"/>
          </p:cNvSpPr>
          <p:nvPr>
            <p:ph type="sldNum" sz="quarter" idx="12"/>
          </p:nvPr>
        </p:nvSpPr>
        <p:spPr/>
        <p:txBody>
          <a:bodyPr/>
          <a:lstStyle/>
          <a:p>
            <a:fld id="{2371835E-B728-4ACE-BA68-8D2CE291322E}" type="slidenum">
              <a:rPr lang="nl-NL" smtClean="0"/>
              <a:t>‹nr.›</a:t>
            </a:fld>
            <a:endParaRPr lang="nl-NL"/>
          </a:p>
        </p:txBody>
      </p:sp>
    </p:spTree>
    <p:extLst>
      <p:ext uri="{BB962C8B-B14F-4D97-AF65-F5344CB8AC3E}">
        <p14:creationId xmlns:p14="http://schemas.microsoft.com/office/powerpoint/2010/main" val="3488644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9592BAB7-E3C3-47C5-A048-5F842418D1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16E06BB7-A7AF-4727-A419-53181ABA8B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D234939-4C8B-48C2-AB44-A24AEAD88A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B0DE24-3038-40C6-BE0F-893E096A01E9}" type="datetimeFigureOut">
              <a:rPr lang="nl-NL" smtClean="0"/>
              <a:t>27-10-2018</a:t>
            </a:fld>
            <a:endParaRPr lang="nl-NL"/>
          </a:p>
        </p:txBody>
      </p:sp>
      <p:sp>
        <p:nvSpPr>
          <p:cNvPr id="5" name="Tijdelijke aanduiding voor voettekst 4">
            <a:extLst>
              <a:ext uri="{FF2B5EF4-FFF2-40B4-BE49-F238E27FC236}">
                <a16:creationId xmlns:a16="http://schemas.microsoft.com/office/drawing/2014/main" id="{16D9199B-ADFC-4D5B-BEA7-8EC6E4B366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A2E04E08-9DB5-4962-AD48-CE5B741DD4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71835E-B728-4ACE-BA68-8D2CE291322E}" type="slidenum">
              <a:rPr lang="nl-NL" smtClean="0"/>
              <a:t>‹nr.›</a:t>
            </a:fld>
            <a:endParaRPr lang="nl-NL"/>
          </a:p>
        </p:txBody>
      </p:sp>
    </p:spTree>
    <p:extLst>
      <p:ext uri="{BB962C8B-B14F-4D97-AF65-F5344CB8AC3E}">
        <p14:creationId xmlns:p14="http://schemas.microsoft.com/office/powerpoint/2010/main" val="1225165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www.webquest.nl/"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2000" b="-22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469B68-BA06-473A-AD3D-2E2B54FFBDFC}"/>
              </a:ext>
            </a:extLst>
          </p:cNvPr>
          <p:cNvSpPr>
            <a:spLocks noGrp="1"/>
          </p:cNvSpPr>
          <p:nvPr>
            <p:ph type="ctrTitle"/>
          </p:nvPr>
        </p:nvSpPr>
        <p:spPr>
          <a:solidFill>
            <a:schemeClr val="bg1">
              <a:alpha val="70000"/>
            </a:schemeClr>
          </a:solidFill>
        </p:spPr>
        <p:txBody>
          <a:bodyPr>
            <a:normAutofit/>
          </a:bodyPr>
          <a:lstStyle/>
          <a:p>
            <a:r>
              <a:rPr lang="nl-NL" sz="4400" b="1" dirty="0">
                <a:effectLst>
                  <a:outerShdw blurRad="38100" dist="38100" dir="2700000" algn="tl">
                    <a:srgbClr val="000000">
                      <a:alpha val="43137"/>
                    </a:srgbClr>
                  </a:outerShdw>
                </a:effectLst>
              </a:rPr>
              <a:t>Lessenreeks: De Eerste wereldoorlog</a:t>
            </a:r>
            <a:br>
              <a:rPr lang="nl-NL" sz="3700" dirty="0"/>
            </a:br>
            <a:r>
              <a:rPr lang="nl-NL" sz="3700" b="1" dirty="0"/>
              <a:t>Inleidende PowerPoint</a:t>
            </a:r>
            <a:br>
              <a:rPr lang="nl-NL" sz="3700" dirty="0"/>
            </a:br>
            <a:r>
              <a:rPr lang="nl-NL" sz="2600" dirty="0"/>
              <a:t>(Inhoud lessenreeks, opbouw lessen, eindproducten, doel achter de lessenreeks)</a:t>
            </a:r>
          </a:p>
        </p:txBody>
      </p:sp>
    </p:spTree>
    <p:extLst>
      <p:ext uri="{BB962C8B-B14F-4D97-AF65-F5344CB8AC3E}">
        <p14:creationId xmlns:p14="http://schemas.microsoft.com/office/powerpoint/2010/main" val="3257692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t="-69000" b="-69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BA3C83-01E4-4305-A5B6-861FCFD330DB}"/>
              </a:ext>
            </a:extLst>
          </p:cNvPr>
          <p:cNvSpPr>
            <a:spLocks noGrp="1"/>
          </p:cNvSpPr>
          <p:nvPr>
            <p:ph type="title"/>
          </p:nvPr>
        </p:nvSpPr>
        <p:spPr>
          <a:solidFill>
            <a:schemeClr val="bg1"/>
          </a:solidFill>
        </p:spPr>
        <p:txBody>
          <a:bodyPr>
            <a:normAutofit/>
          </a:bodyPr>
          <a:lstStyle/>
          <a:p>
            <a:r>
              <a:rPr lang="nl-NL" b="1" dirty="0"/>
              <a:t>Thema 1: afronding 1.</a:t>
            </a:r>
          </a:p>
        </p:txBody>
      </p:sp>
      <p:sp>
        <p:nvSpPr>
          <p:cNvPr id="3" name="Tijdelijke aanduiding voor inhoud 2">
            <a:extLst>
              <a:ext uri="{FF2B5EF4-FFF2-40B4-BE49-F238E27FC236}">
                <a16:creationId xmlns:a16="http://schemas.microsoft.com/office/drawing/2014/main" id="{D1B35623-06B4-4F0A-A5EC-C3B51A76B296}"/>
              </a:ext>
            </a:extLst>
          </p:cNvPr>
          <p:cNvSpPr>
            <a:spLocks noGrp="1"/>
          </p:cNvSpPr>
          <p:nvPr>
            <p:ph idx="1"/>
          </p:nvPr>
        </p:nvSpPr>
        <p:spPr/>
        <p:txBody>
          <a:bodyPr>
            <a:normAutofit fontScale="92500" lnSpcReduction="10000"/>
          </a:bodyPr>
          <a:lstStyle/>
          <a:p>
            <a:pPr marL="0" indent="0">
              <a:buNone/>
            </a:pPr>
            <a:r>
              <a:rPr lang="nl-NL" dirty="0"/>
              <a:t>De eerste afronding voor thema 1 bestaat uit het schrijven van een conclusie op de vraag hoe de Eerste Wereldoorlog tot stand is gekomen. Is de Eerste Wereldoorlog slechts ontstaan door de moord op de kroonprins van Oostenrijk-Hongarije door een Serviër? Of zitten hier meer oorzaken achter?</a:t>
            </a:r>
          </a:p>
          <a:p>
            <a:pPr marL="0" indent="0">
              <a:buNone/>
            </a:pPr>
            <a:r>
              <a:rPr lang="nl-NL" dirty="0"/>
              <a:t>Je bent door het lezen van de literatuur en het kijken van de video’s achter verschillende oorzaken gekomen. Deze oorzaken schrijf je op in een geheel goed lopend en kloppend verhaal. </a:t>
            </a:r>
          </a:p>
          <a:p>
            <a:pPr marL="0" indent="0">
              <a:buNone/>
            </a:pPr>
            <a:r>
              <a:rPr lang="nl-NL" b="1" dirty="0"/>
              <a:t>In je verhaal geef je antwoord op de vraag: Hoe kwam de Eerste Wereldoorlog tot stand? </a:t>
            </a:r>
          </a:p>
          <a:p>
            <a:pPr marL="0" indent="0">
              <a:buNone/>
            </a:pPr>
            <a:r>
              <a:rPr lang="nl-NL" dirty="0"/>
              <a:t>Besteed bij het schrijven van je conclusie aandacht aan aanleiding-oorzaak-gevolg relatie. Je verhaal beslaat </a:t>
            </a:r>
            <a:r>
              <a:rPr lang="nl-NL" u="sng" dirty="0"/>
              <a:t>minimaal 300 woorden</a:t>
            </a:r>
            <a:r>
              <a:rPr lang="nl-NL" dirty="0"/>
              <a:t> en bevat minstens </a:t>
            </a:r>
            <a:r>
              <a:rPr lang="nl-NL" u="sng" dirty="0"/>
              <a:t>drie verschillende oorzaken. </a:t>
            </a:r>
          </a:p>
        </p:txBody>
      </p:sp>
    </p:spTree>
    <p:extLst>
      <p:ext uri="{BB962C8B-B14F-4D97-AF65-F5344CB8AC3E}">
        <p14:creationId xmlns:p14="http://schemas.microsoft.com/office/powerpoint/2010/main" val="500365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t="-69000" b="-69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BA3C83-01E4-4305-A5B6-861FCFD330DB}"/>
              </a:ext>
            </a:extLst>
          </p:cNvPr>
          <p:cNvSpPr>
            <a:spLocks noGrp="1"/>
          </p:cNvSpPr>
          <p:nvPr>
            <p:ph type="title"/>
          </p:nvPr>
        </p:nvSpPr>
        <p:spPr>
          <a:solidFill>
            <a:schemeClr val="bg1"/>
          </a:solidFill>
        </p:spPr>
        <p:txBody>
          <a:bodyPr>
            <a:normAutofit/>
          </a:bodyPr>
          <a:lstStyle/>
          <a:p>
            <a:r>
              <a:rPr lang="nl-NL" b="1" dirty="0"/>
              <a:t>Thema 1: afronding 2.</a:t>
            </a:r>
          </a:p>
        </p:txBody>
      </p:sp>
      <p:sp>
        <p:nvSpPr>
          <p:cNvPr id="3" name="Tijdelijke aanduiding voor inhoud 2">
            <a:extLst>
              <a:ext uri="{FF2B5EF4-FFF2-40B4-BE49-F238E27FC236}">
                <a16:creationId xmlns:a16="http://schemas.microsoft.com/office/drawing/2014/main" id="{D1B35623-06B4-4F0A-A5EC-C3B51A76B296}"/>
              </a:ext>
            </a:extLst>
          </p:cNvPr>
          <p:cNvSpPr>
            <a:spLocks noGrp="1"/>
          </p:cNvSpPr>
          <p:nvPr>
            <p:ph idx="1"/>
          </p:nvPr>
        </p:nvSpPr>
        <p:spPr/>
        <p:txBody>
          <a:bodyPr>
            <a:normAutofit lnSpcReduction="10000"/>
          </a:bodyPr>
          <a:lstStyle/>
          <a:p>
            <a:pPr marL="0" indent="0">
              <a:buNone/>
            </a:pPr>
            <a:r>
              <a:rPr lang="nl-NL" dirty="0"/>
              <a:t>De tweede afronding voor thema 1 bestaat uit het schrijven van een perspectief waarom een bepaald land (bijv. Servië, Oostenrijk-Hongarije, Rusland, Duitsland, Frankrijk, Groot-Brittannië of de Verenigde Staten) hebben mee gedaan aan de oorlog. Wat was hun motief? Wat was hun verleden met betrekking tot andere landen? (bijv. Frankrijk versus Duitsland)</a:t>
            </a:r>
          </a:p>
          <a:p>
            <a:pPr marL="0" indent="0">
              <a:buNone/>
            </a:pPr>
            <a:r>
              <a:rPr lang="nl-NL" dirty="0"/>
              <a:t>In je verhaal geef je antwoord op de vraag: </a:t>
            </a:r>
            <a:r>
              <a:rPr lang="nl-NL" b="1" dirty="0"/>
              <a:t>Wat was het motief van …. om mee te doen aan de oorlog? </a:t>
            </a:r>
          </a:p>
          <a:p>
            <a:pPr marL="0" indent="0">
              <a:buNone/>
            </a:pPr>
            <a:r>
              <a:rPr lang="nl-NL" dirty="0"/>
              <a:t>Besteed bij het schrijven van je stuk aandacht aan het verleden van landen.  Je verhaal beslaat </a:t>
            </a:r>
            <a:r>
              <a:rPr lang="nl-NL" u="sng" dirty="0"/>
              <a:t>minimaal 300 woorden</a:t>
            </a:r>
            <a:r>
              <a:rPr lang="nl-NL" dirty="0"/>
              <a:t> en bevat minstens </a:t>
            </a:r>
            <a:r>
              <a:rPr lang="nl-NL" u="sng" dirty="0"/>
              <a:t>twee motieven </a:t>
            </a:r>
            <a:r>
              <a:rPr lang="nl-NL" dirty="0"/>
              <a:t>van dat land om mee te doen aan de oorlog.</a:t>
            </a:r>
          </a:p>
        </p:txBody>
      </p:sp>
    </p:spTree>
    <p:extLst>
      <p:ext uri="{BB962C8B-B14F-4D97-AF65-F5344CB8AC3E}">
        <p14:creationId xmlns:p14="http://schemas.microsoft.com/office/powerpoint/2010/main" val="1445143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t="-69000" b="-69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BA3C83-01E4-4305-A5B6-861FCFD330DB}"/>
              </a:ext>
            </a:extLst>
          </p:cNvPr>
          <p:cNvSpPr>
            <a:spLocks noGrp="1"/>
          </p:cNvSpPr>
          <p:nvPr>
            <p:ph type="title"/>
          </p:nvPr>
        </p:nvSpPr>
        <p:spPr>
          <a:solidFill>
            <a:schemeClr val="bg1"/>
          </a:solidFill>
        </p:spPr>
        <p:txBody>
          <a:bodyPr/>
          <a:lstStyle/>
          <a:p>
            <a:r>
              <a:rPr lang="nl-NL" b="1" dirty="0">
                <a:effectLst>
                  <a:outerShdw blurRad="38100" dist="38100" dir="2700000" algn="tl">
                    <a:srgbClr val="000000">
                      <a:alpha val="43137"/>
                    </a:srgbClr>
                  </a:outerShdw>
                </a:effectLst>
              </a:rPr>
              <a:t>Wat staat er op het programma?</a:t>
            </a:r>
          </a:p>
        </p:txBody>
      </p:sp>
      <p:sp>
        <p:nvSpPr>
          <p:cNvPr id="3" name="Tijdelijke aanduiding voor inhoud 2">
            <a:extLst>
              <a:ext uri="{FF2B5EF4-FFF2-40B4-BE49-F238E27FC236}">
                <a16:creationId xmlns:a16="http://schemas.microsoft.com/office/drawing/2014/main" id="{D1B35623-06B4-4F0A-A5EC-C3B51A76B296}"/>
              </a:ext>
            </a:extLst>
          </p:cNvPr>
          <p:cNvSpPr>
            <a:spLocks noGrp="1"/>
          </p:cNvSpPr>
          <p:nvPr>
            <p:ph idx="1"/>
          </p:nvPr>
        </p:nvSpPr>
        <p:spPr/>
        <p:txBody>
          <a:bodyPr>
            <a:normAutofit/>
          </a:bodyPr>
          <a:lstStyle/>
          <a:p>
            <a:r>
              <a:rPr lang="nl-NL" dirty="0"/>
              <a:t>Uitleg van de lessenreeks</a:t>
            </a:r>
          </a:p>
          <a:p>
            <a:r>
              <a:rPr lang="nl-NL" dirty="0"/>
              <a:t>Vragenronde</a:t>
            </a:r>
          </a:p>
          <a:p>
            <a:r>
              <a:rPr lang="nl-NL" dirty="0"/>
              <a:t>Bekendmaking duo’s (één drietal)</a:t>
            </a:r>
          </a:p>
          <a:p>
            <a:r>
              <a:rPr lang="nl-NL" dirty="0"/>
              <a:t>Leerlingen gaan zelfstandig aan de slag met thema 1.</a:t>
            </a:r>
          </a:p>
          <a:p>
            <a:r>
              <a:rPr lang="nl-NL" dirty="0"/>
              <a:t>Evaluatie eerste les.</a:t>
            </a:r>
          </a:p>
          <a:p>
            <a:endParaRPr lang="nl-NL" dirty="0"/>
          </a:p>
          <a:p>
            <a:pPr marL="0" indent="0">
              <a:buNone/>
            </a:pPr>
            <a:endParaRPr lang="nl-NL" dirty="0"/>
          </a:p>
          <a:p>
            <a:pPr marL="0" indent="0">
              <a:buNone/>
            </a:pPr>
            <a:endParaRPr lang="nl-NL" dirty="0"/>
          </a:p>
        </p:txBody>
      </p:sp>
    </p:spTree>
    <p:extLst>
      <p:ext uri="{BB962C8B-B14F-4D97-AF65-F5344CB8AC3E}">
        <p14:creationId xmlns:p14="http://schemas.microsoft.com/office/powerpoint/2010/main" val="2310009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t="-69000" b="-69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BA3C83-01E4-4305-A5B6-861FCFD330DB}"/>
              </a:ext>
            </a:extLst>
          </p:cNvPr>
          <p:cNvSpPr>
            <a:spLocks noGrp="1"/>
          </p:cNvSpPr>
          <p:nvPr>
            <p:ph type="title"/>
          </p:nvPr>
        </p:nvSpPr>
        <p:spPr>
          <a:solidFill>
            <a:schemeClr val="bg1"/>
          </a:solidFill>
        </p:spPr>
        <p:txBody>
          <a:bodyPr/>
          <a:lstStyle/>
          <a:p>
            <a:r>
              <a:rPr lang="nl-NL" b="1" dirty="0">
                <a:effectLst>
                  <a:outerShdw blurRad="38100" dist="38100" dir="2700000" algn="tl">
                    <a:srgbClr val="000000">
                      <a:alpha val="43137"/>
                    </a:srgbClr>
                  </a:outerShdw>
                </a:effectLst>
              </a:rPr>
              <a:t>Wat houdt de lessenreeks in?</a:t>
            </a:r>
          </a:p>
        </p:txBody>
      </p:sp>
      <p:sp>
        <p:nvSpPr>
          <p:cNvPr id="3" name="Tijdelijke aanduiding voor inhoud 2">
            <a:extLst>
              <a:ext uri="{FF2B5EF4-FFF2-40B4-BE49-F238E27FC236}">
                <a16:creationId xmlns:a16="http://schemas.microsoft.com/office/drawing/2014/main" id="{D1B35623-06B4-4F0A-A5EC-C3B51A76B296}"/>
              </a:ext>
            </a:extLst>
          </p:cNvPr>
          <p:cNvSpPr>
            <a:spLocks noGrp="1"/>
          </p:cNvSpPr>
          <p:nvPr>
            <p:ph idx="1"/>
          </p:nvPr>
        </p:nvSpPr>
        <p:spPr/>
        <p:txBody>
          <a:bodyPr>
            <a:normAutofit fontScale="92500"/>
          </a:bodyPr>
          <a:lstStyle/>
          <a:p>
            <a:pPr marL="0" indent="0">
              <a:buNone/>
            </a:pPr>
            <a:r>
              <a:rPr lang="nl-NL" dirty="0"/>
              <a:t>Tijdens de aankomende </a:t>
            </a:r>
            <a:r>
              <a:rPr lang="nl-NL" u="sng" dirty="0"/>
              <a:t>vier lessen </a:t>
            </a:r>
            <a:r>
              <a:rPr lang="nl-NL" dirty="0"/>
              <a:t>gaan we ons bezighouden met een lessenreeks die bestaat uit </a:t>
            </a:r>
            <a:r>
              <a:rPr lang="nl-NL" u="sng" dirty="0"/>
              <a:t>drie verschillende thema’s</a:t>
            </a:r>
            <a:r>
              <a:rPr lang="nl-NL" dirty="0"/>
              <a:t>. Deze lessenreeks is geheel </a:t>
            </a:r>
            <a:r>
              <a:rPr lang="nl-NL" u="sng" dirty="0"/>
              <a:t>leerling gestuurd </a:t>
            </a:r>
            <a:r>
              <a:rPr lang="nl-NL" dirty="0"/>
              <a:t>i.p.v. docentgestuurd. Je loopt alle drie de thema’s langs met je duo-partner en bij ieder thema maken jullie de daar bijhorende opdrachten. Aan het eind van de lessenreeks leveren jullie een eindproduct in (zie volgende dia) waarin al deze opdrachten zijn verwerkt. </a:t>
            </a:r>
          </a:p>
          <a:p>
            <a:pPr marL="0" indent="0">
              <a:buNone/>
            </a:pPr>
            <a:endParaRPr lang="nl-NL" dirty="0"/>
          </a:p>
          <a:p>
            <a:pPr marL="0" indent="0">
              <a:buNone/>
            </a:pPr>
            <a:r>
              <a:rPr lang="nl-NL" dirty="0"/>
              <a:t>De drie thema’s zijn:</a:t>
            </a:r>
          </a:p>
          <a:p>
            <a:pPr lvl="1"/>
            <a:r>
              <a:rPr lang="nl-NL" dirty="0"/>
              <a:t>Oorzaken van de Eerste wereldoorlog.</a:t>
            </a:r>
          </a:p>
          <a:p>
            <a:pPr lvl="1"/>
            <a:r>
              <a:rPr lang="nl-NL" dirty="0"/>
              <a:t>Een totale oorlog.</a:t>
            </a:r>
          </a:p>
          <a:p>
            <a:pPr lvl="1"/>
            <a:r>
              <a:rPr lang="nl-NL" dirty="0" err="1"/>
              <a:t>Crippled</a:t>
            </a:r>
            <a:r>
              <a:rPr lang="nl-NL" dirty="0"/>
              <a:t> mind (over de effecten v.d. oorlog).</a:t>
            </a:r>
          </a:p>
          <a:p>
            <a:pPr>
              <a:buFont typeface="Wingdings" panose="05000000000000000000" pitchFamily="2" charset="2"/>
              <a:buChar char="Ø"/>
            </a:pPr>
            <a:endParaRPr lang="nl-NL" dirty="0"/>
          </a:p>
        </p:txBody>
      </p:sp>
    </p:spTree>
    <p:extLst>
      <p:ext uri="{BB962C8B-B14F-4D97-AF65-F5344CB8AC3E}">
        <p14:creationId xmlns:p14="http://schemas.microsoft.com/office/powerpoint/2010/main" val="3746722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t="-69000" b="-69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BA3C83-01E4-4305-A5B6-861FCFD330DB}"/>
              </a:ext>
            </a:extLst>
          </p:cNvPr>
          <p:cNvSpPr>
            <a:spLocks noGrp="1"/>
          </p:cNvSpPr>
          <p:nvPr>
            <p:ph type="title"/>
          </p:nvPr>
        </p:nvSpPr>
        <p:spPr>
          <a:solidFill>
            <a:schemeClr val="bg1"/>
          </a:solidFill>
        </p:spPr>
        <p:txBody>
          <a:bodyPr/>
          <a:lstStyle/>
          <a:p>
            <a:r>
              <a:rPr lang="nl-NL" b="1" dirty="0">
                <a:effectLst>
                  <a:outerShdw blurRad="38100" dist="38100" dir="2700000" algn="tl">
                    <a:srgbClr val="000000">
                      <a:alpha val="43137"/>
                    </a:srgbClr>
                  </a:outerShdw>
                </a:effectLst>
              </a:rPr>
              <a:t>Hoe is iedere les opgebouwd?</a:t>
            </a:r>
          </a:p>
        </p:txBody>
      </p:sp>
      <p:sp>
        <p:nvSpPr>
          <p:cNvPr id="3" name="Tijdelijke aanduiding voor inhoud 2">
            <a:extLst>
              <a:ext uri="{FF2B5EF4-FFF2-40B4-BE49-F238E27FC236}">
                <a16:creationId xmlns:a16="http://schemas.microsoft.com/office/drawing/2014/main" id="{D1B35623-06B4-4F0A-A5EC-C3B51A76B296}"/>
              </a:ext>
            </a:extLst>
          </p:cNvPr>
          <p:cNvSpPr>
            <a:spLocks noGrp="1"/>
          </p:cNvSpPr>
          <p:nvPr>
            <p:ph idx="1"/>
          </p:nvPr>
        </p:nvSpPr>
        <p:spPr/>
        <p:txBody>
          <a:bodyPr>
            <a:normAutofit fontScale="92500" lnSpcReduction="10000"/>
          </a:bodyPr>
          <a:lstStyle/>
          <a:p>
            <a:pPr marL="0" indent="0">
              <a:buNone/>
            </a:pPr>
            <a:r>
              <a:rPr lang="nl-NL" dirty="0"/>
              <a:t>Tijdens deze lessenreeks zullen we iedere les gezamenlijk starten met een klassikale opening. Tijdens deze opening worden de vorderingen van het eindproduct besproken, is er de gelegenheid om vragen te stellen en zullen verschillende duo-partners iets zeggen over hun samenwerking en vorderingen. Daarna gaan alle leerlingen zelfstandig aan de slag met het nieuwe thema. Aan het einde van de les wordt er klassikaal afgesloten.</a:t>
            </a:r>
          </a:p>
          <a:p>
            <a:pPr marL="0" indent="0">
              <a:buNone/>
            </a:pPr>
            <a:r>
              <a:rPr lang="nl-NL" b="1" dirty="0"/>
              <a:t>Opbouw lessen: </a:t>
            </a:r>
          </a:p>
          <a:p>
            <a:r>
              <a:rPr lang="nl-NL" dirty="0"/>
              <a:t>Klassikale opening.</a:t>
            </a:r>
          </a:p>
          <a:p>
            <a:r>
              <a:rPr lang="nl-NL" dirty="0"/>
              <a:t>Bespreking vorderingen eindproduct en moeilijkheden opdracht.</a:t>
            </a:r>
          </a:p>
          <a:p>
            <a:r>
              <a:rPr lang="nl-NL" dirty="0"/>
              <a:t>Leerlingen gaan zelfstandig aan de slag met het thema.</a:t>
            </a:r>
          </a:p>
          <a:p>
            <a:r>
              <a:rPr lang="nl-NL" dirty="0"/>
              <a:t>Klassikale afsluiting.</a:t>
            </a:r>
          </a:p>
          <a:p>
            <a:pPr>
              <a:buFont typeface="Wingdings" panose="05000000000000000000" pitchFamily="2" charset="2"/>
              <a:buChar char="Ø"/>
            </a:pPr>
            <a:endParaRPr lang="nl-NL" dirty="0"/>
          </a:p>
        </p:txBody>
      </p:sp>
    </p:spTree>
    <p:extLst>
      <p:ext uri="{BB962C8B-B14F-4D97-AF65-F5344CB8AC3E}">
        <p14:creationId xmlns:p14="http://schemas.microsoft.com/office/powerpoint/2010/main" val="463218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t="-69000" b="-69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BA3C83-01E4-4305-A5B6-861FCFD330DB}"/>
              </a:ext>
            </a:extLst>
          </p:cNvPr>
          <p:cNvSpPr>
            <a:spLocks noGrp="1"/>
          </p:cNvSpPr>
          <p:nvPr>
            <p:ph type="title"/>
          </p:nvPr>
        </p:nvSpPr>
        <p:spPr>
          <a:solidFill>
            <a:schemeClr val="bg1"/>
          </a:solidFill>
        </p:spPr>
        <p:txBody>
          <a:bodyPr/>
          <a:lstStyle/>
          <a:p>
            <a:r>
              <a:rPr lang="nl-NL" b="1" dirty="0"/>
              <a:t>Welke keuzes zijn er wat betreft het eindproduct?</a:t>
            </a:r>
          </a:p>
        </p:txBody>
      </p:sp>
      <p:sp>
        <p:nvSpPr>
          <p:cNvPr id="3" name="Tijdelijke aanduiding voor inhoud 2">
            <a:extLst>
              <a:ext uri="{FF2B5EF4-FFF2-40B4-BE49-F238E27FC236}">
                <a16:creationId xmlns:a16="http://schemas.microsoft.com/office/drawing/2014/main" id="{D1B35623-06B4-4F0A-A5EC-C3B51A76B296}"/>
              </a:ext>
            </a:extLst>
          </p:cNvPr>
          <p:cNvSpPr>
            <a:spLocks noGrp="1"/>
          </p:cNvSpPr>
          <p:nvPr>
            <p:ph idx="1"/>
          </p:nvPr>
        </p:nvSpPr>
        <p:spPr/>
        <p:txBody>
          <a:bodyPr>
            <a:normAutofit fontScale="85000" lnSpcReduction="20000"/>
          </a:bodyPr>
          <a:lstStyle/>
          <a:p>
            <a:pPr marL="0" indent="0">
              <a:buNone/>
            </a:pPr>
            <a:r>
              <a:rPr lang="nl-NL" dirty="0"/>
              <a:t>Er zijn verschillende keuzes wat betreft het eindproduct:</a:t>
            </a:r>
          </a:p>
          <a:p>
            <a:pPr marL="514350" indent="-514350">
              <a:buFont typeface="+mj-lt"/>
              <a:buAutoNum type="arabicPeriod"/>
            </a:pPr>
            <a:r>
              <a:rPr lang="nl-NL" dirty="0"/>
              <a:t> Een voorpagina van een krant over de Eerste Wereldoorlog waarin alle opdrachten samen komen.</a:t>
            </a:r>
          </a:p>
          <a:p>
            <a:pPr marL="514350" indent="-514350">
              <a:buFont typeface="+mj-lt"/>
              <a:buAutoNum type="arabicPeriod"/>
            </a:pPr>
            <a:r>
              <a:rPr lang="nl-NL" dirty="0"/>
              <a:t>Het geven van een presentatie waarbij alle opgedane stof voorbij komt in een PowerPoint presentatie die klassikaal wordt gepresenteerd in minimaal 12 minuten.</a:t>
            </a:r>
          </a:p>
          <a:p>
            <a:pPr marL="514350" indent="-514350">
              <a:buFont typeface="+mj-lt"/>
              <a:buAutoNum type="arabicPeriod"/>
            </a:pPr>
            <a:r>
              <a:rPr lang="nl-NL" dirty="0"/>
              <a:t> Het maken van een video waarbij alle opgedane stof en opdrachten terug komen op een creatieve manier. Het is niet de bedoeling dat je alle informatie achter elkaar opsomt.</a:t>
            </a:r>
          </a:p>
          <a:p>
            <a:pPr marL="514350" indent="-514350">
              <a:buFont typeface="+mj-lt"/>
              <a:buAutoNum type="arabicPeriod"/>
            </a:pPr>
            <a:r>
              <a:rPr lang="nl-NL" dirty="0"/>
              <a:t>Een eigen voorstel voor een eindproduct (LET OP: Alle opgedane kennis en opdrachten moeten terugkomen in dit eindproduct).</a:t>
            </a:r>
          </a:p>
          <a:p>
            <a:pPr marL="0" indent="0">
              <a:buNone/>
            </a:pPr>
            <a:endParaRPr lang="nl-NL" dirty="0"/>
          </a:p>
          <a:p>
            <a:pPr marL="0" indent="0">
              <a:buNone/>
            </a:pPr>
            <a:r>
              <a:rPr lang="nl-NL" b="1" dirty="0">
                <a:solidFill>
                  <a:srgbClr val="FF0000"/>
                </a:solidFill>
              </a:rPr>
              <a:t>!! LET OP !! De beoordeling van het eindproduct telt mee voor het eindcijfer.</a:t>
            </a:r>
          </a:p>
          <a:p>
            <a:pPr marL="0" indent="0">
              <a:buNone/>
            </a:pPr>
            <a:endParaRPr lang="nl-NL" dirty="0"/>
          </a:p>
        </p:txBody>
      </p:sp>
    </p:spTree>
    <p:extLst>
      <p:ext uri="{BB962C8B-B14F-4D97-AF65-F5344CB8AC3E}">
        <p14:creationId xmlns:p14="http://schemas.microsoft.com/office/powerpoint/2010/main" val="3291206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t="-69000" b="-69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BA3C83-01E4-4305-A5B6-861FCFD330DB}"/>
              </a:ext>
            </a:extLst>
          </p:cNvPr>
          <p:cNvSpPr>
            <a:spLocks noGrp="1"/>
          </p:cNvSpPr>
          <p:nvPr>
            <p:ph type="title"/>
          </p:nvPr>
        </p:nvSpPr>
        <p:spPr>
          <a:solidFill>
            <a:schemeClr val="bg1"/>
          </a:solidFill>
        </p:spPr>
        <p:txBody>
          <a:bodyPr/>
          <a:lstStyle/>
          <a:p>
            <a:r>
              <a:rPr lang="nl-NL" b="1" dirty="0">
                <a:effectLst>
                  <a:outerShdw blurRad="38100" dist="38100" dir="2700000" algn="tl">
                    <a:srgbClr val="000000">
                      <a:alpha val="43137"/>
                    </a:srgbClr>
                  </a:outerShdw>
                </a:effectLst>
              </a:rPr>
              <a:t>Wat is het doel achter deze opdracht?</a:t>
            </a:r>
          </a:p>
        </p:txBody>
      </p:sp>
      <p:sp>
        <p:nvSpPr>
          <p:cNvPr id="3" name="Tijdelijke aanduiding voor inhoud 2">
            <a:extLst>
              <a:ext uri="{FF2B5EF4-FFF2-40B4-BE49-F238E27FC236}">
                <a16:creationId xmlns:a16="http://schemas.microsoft.com/office/drawing/2014/main" id="{D1B35623-06B4-4F0A-A5EC-C3B51A76B296}"/>
              </a:ext>
            </a:extLst>
          </p:cNvPr>
          <p:cNvSpPr>
            <a:spLocks noGrp="1"/>
          </p:cNvSpPr>
          <p:nvPr>
            <p:ph idx="1"/>
          </p:nvPr>
        </p:nvSpPr>
        <p:spPr/>
        <p:txBody>
          <a:bodyPr>
            <a:normAutofit fontScale="77500" lnSpcReduction="20000"/>
          </a:bodyPr>
          <a:lstStyle/>
          <a:p>
            <a:pPr marL="0" indent="0">
              <a:buNone/>
            </a:pPr>
            <a:r>
              <a:rPr lang="nl-NL" dirty="0"/>
              <a:t>Het doel achter deze opdracht is dat leerlingen op een zelfstandige, leuke en vernieuwende manier kennis vergaren. Daarnaast laat deze opdracht de meerwaarde van ICT in het onderwijs zien en wordt er effectief geoefend met verschillende vaardigheden, zoals:</a:t>
            </a:r>
          </a:p>
          <a:p>
            <a:r>
              <a:rPr lang="nl-NL" b="1" dirty="0"/>
              <a:t>ICT-vaardigheden		</a:t>
            </a:r>
          </a:p>
          <a:p>
            <a:r>
              <a:rPr lang="nl-NL" b="1" dirty="0"/>
              <a:t>Bronvaardigheid (standplaatsgebondenheid, interpretatie)</a:t>
            </a:r>
          </a:p>
          <a:p>
            <a:r>
              <a:rPr lang="nl-NL" b="1" dirty="0"/>
              <a:t>Inlevingsvermogen</a:t>
            </a:r>
          </a:p>
          <a:p>
            <a:r>
              <a:rPr lang="nl-NL" b="1" dirty="0"/>
              <a:t>Het onderscheiden van aanleiding-oorzaak-gevolg</a:t>
            </a:r>
          </a:p>
          <a:p>
            <a:r>
              <a:rPr lang="nl-NL" b="1" dirty="0"/>
              <a:t>Samenwerkend leren</a:t>
            </a:r>
          </a:p>
          <a:p>
            <a:r>
              <a:rPr lang="nl-NL" b="1" dirty="0"/>
              <a:t>Eigenaarschap.</a:t>
            </a:r>
          </a:p>
          <a:p>
            <a:pPr marL="0" indent="0">
              <a:buNone/>
            </a:pPr>
            <a:endParaRPr lang="nl-NL" b="1" dirty="0"/>
          </a:p>
          <a:p>
            <a:pPr marL="0" indent="0">
              <a:buNone/>
            </a:pPr>
            <a:r>
              <a:rPr lang="nl-NL" i="1" dirty="0"/>
              <a:t>Kennis overbrengen door leerlingen voornamelijk te laten luisteren, is weinig effectief. Docentgestuurd onderwijs, hoe effectief ook, houdt leerlingen afhankelijk van de docent</a:t>
            </a:r>
            <a:r>
              <a:rPr lang="nl-NL" dirty="0"/>
              <a:t> (</a:t>
            </a:r>
            <a:r>
              <a:rPr lang="nl-NL" dirty="0" err="1"/>
              <a:t>Ebbens</a:t>
            </a:r>
            <a:r>
              <a:rPr lang="nl-NL" dirty="0"/>
              <a:t> &amp; Ettekoven, 2015). </a:t>
            </a:r>
          </a:p>
          <a:p>
            <a:pPr marL="0" indent="0">
              <a:buNone/>
            </a:pPr>
            <a:endParaRPr lang="nl-NL" dirty="0"/>
          </a:p>
          <a:p>
            <a:pPr marL="0" indent="0">
              <a:buNone/>
            </a:pPr>
            <a:endParaRPr lang="nl-NL" dirty="0"/>
          </a:p>
        </p:txBody>
      </p:sp>
    </p:spTree>
    <p:extLst>
      <p:ext uri="{BB962C8B-B14F-4D97-AF65-F5344CB8AC3E}">
        <p14:creationId xmlns:p14="http://schemas.microsoft.com/office/powerpoint/2010/main" val="2046834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t="-69000" b="-69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BA3C83-01E4-4305-A5B6-861FCFD330DB}"/>
              </a:ext>
            </a:extLst>
          </p:cNvPr>
          <p:cNvSpPr>
            <a:spLocks noGrp="1"/>
          </p:cNvSpPr>
          <p:nvPr>
            <p:ph type="title"/>
          </p:nvPr>
        </p:nvSpPr>
        <p:spPr>
          <a:solidFill>
            <a:schemeClr val="bg1"/>
          </a:solidFill>
        </p:spPr>
        <p:txBody>
          <a:bodyPr/>
          <a:lstStyle/>
          <a:p>
            <a:r>
              <a:rPr lang="nl-NL" b="1" dirty="0">
                <a:effectLst>
                  <a:outerShdw blurRad="38100" dist="38100" dir="2700000" algn="tl">
                    <a:srgbClr val="000000">
                      <a:alpha val="43137"/>
                    </a:srgbClr>
                  </a:outerShdw>
                </a:effectLst>
              </a:rPr>
              <a:t>Bekendmaking van de duo’s </a:t>
            </a:r>
          </a:p>
        </p:txBody>
      </p:sp>
      <p:sp>
        <p:nvSpPr>
          <p:cNvPr id="3" name="Tijdelijke aanduiding voor inhoud 2">
            <a:extLst>
              <a:ext uri="{FF2B5EF4-FFF2-40B4-BE49-F238E27FC236}">
                <a16:creationId xmlns:a16="http://schemas.microsoft.com/office/drawing/2014/main" id="{D1B35623-06B4-4F0A-A5EC-C3B51A76B296}"/>
              </a:ext>
            </a:extLst>
          </p:cNvPr>
          <p:cNvSpPr>
            <a:spLocks noGrp="1"/>
          </p:cNvSpPr>
          <p:nvPr>
            <p:ph idx="1"/>
          </p:nvPr>
        </p:nvSpPr>
        <p:spPr/>
        <p:txBody>
          <a:bodyPr>
            <a:normAutofit/>
          </a:bodyPr>
          <a:lstStyle/>
          <a:p>
            <a:pPr marL="0" indent="0">
              <a:buNone/>
            </a:pPr>
            <a:r>
              <a:rPr lang="nl-NL" b="1" dirty="0"/>
              <a:t>De docent leest de duo partners op. </a:t>
            </a:r>
          </a:p>
          <a:p>
            <a:pPr marL="0" indent="0">
              <a:buNone/>
            </a:pPr>
            <a:r>
              <a:rPr lang="nl-NL" dirty="0"/>
              <a:t>Er is </a:t>
            </a:r>
            <a:r>
              <a:rPr lang="nl-NL" b="1" u="sng" dirty="0"/>
              <a:t>geen</a:t>
            </a:r>
            <a:r>
              <a:rPr lang="nl-NL" dirty="0"/>
              <a:t> mogelijkheid tot ruilen. De partners zijn expliciet gekozen door de docent op basis van talenten en sterke en zwakke kwaliteiten. </a:t>
            </a:r>
          </a:p>
          <a:p>
            <a:pPr marL="0" indent="0">
              <a:buNone/>
            </a:pPr>
            <a:endParaRPr lang="nl-NL" dirty="0"/>
          </a:p>
          <a:p>
            <a:pPr marL="0" indent="0">
              <a:buNone/>
            </a:pPr>
            <a:r>
              <a:rPr lang="nl-NL" i="1" dirty="0"/>
              <a:t>Samenwerkend leren stimuleert het hardop bewerken van kennis en uit vrijwel elk onderzoek blijkt dat het verwoorden van wat je weet, effectiever is dan stil voor jezelf werken. (</a:t>
            </a:r>
            <a:r>
              <a:rPr lang="nl-NL" i="1" dirty="0" err="1"/>
              <a:t>Ebbens</a:t>
            </a:r>
            <a:r>
              <a:rPr lang="nl-NL" i="1" dirty="0"/>
              <a:t> &amp; Ettekoven, 2015). Daarnaast blijkt uit ieder onderzoek dat het uitleggen aan elkaar ook veel leereffect oplevert (Robert </a:t>
            </a:r>
            <a:r>
              <a:rPr lang="nl-NL" i="1" dirty="0" err="1"/>
              <a:t>Marzano</a:t>
            </a:r>
            <a:r>
              <a:rPr lang="nl-NL" i="1" dirty="0"/>
              <a:t>, 2013).</a:t>
            </a:r>
          </a:p>
          <a:p>
            <a:pPr marL="0" indent="0">
              <a:buNone/>
            </a:pPr>
            <a:endParaRPr lang="nl-NL" dirty="0"/>
          </a:p>
          <a:p>
            <a:pPr marL="0" indent="0">
              <a:buNone/>
            </a:pPr>
            <a:endParaRPr lang="nl-NL" dirty="0"/>
          </a:p>
        </p:txBody>
      </p:sp>
    </p:spTree>
    <p:extLst>
      <p:ext uri="{BB962C8B-B14F-4D97-AF65-F5344CB8AC3E}">
        <p14:creationId xmlns:p14="http://schemas.microsoft.com/office/powerpoint/2010/main" val="192150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2000" b="-22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469B68-BA06-473A-AD3D-2E2B54FFBDFC}"/>
              </a:ext>
            </a:extLst>
          </p:cNvPr>
          <p:cNvSpPr>
            <a:spLocks noGrp="1"/>
          </p:cNvSpPr>
          <p:nvPr>
            <p:ph type="ctrTitle"/>
          </p:nvPr>
        </p:nvSpPr>
        <p:spPr>
          <a:solidFill>
            <a:schemeClr val="bg1">
              <a:alpha val="70000"/>
            </a:schemeClr>
          </a:solidFill>
        </p:spPr>
        <p:txBody>
          <a:bodyPr>
            <a:normAutofit fontScale="90000"/>
          </a:bodyPr>
          <a:lstStyle/>
          <a:p>
            <a:r>
              <a:rPr lang="nl-NL" sz="4400" b="1" dirty="0"/>
              <a:t>Lessenreeks: De Eerste wereldoorlog</a:t>
            </a:r>
            <a:br>
              <a:rPr lang="nl-NL" sz="3700" dirty="0"/>
            </a:br>
            <a:r>
              <a:rPr lang="nl-NL" sz="3700" dirty="0"/>
              <a:t>Thema 1: Oorzaken van de Eerste Wereldoorlog.</a:t>
            </a:r>
            <a:br>
              <a:rPr lang="nl-NL" dirty="0"/>
            </a:br>
            <a:endParaRPr lang="nl-NL" dirty="0"/>
          </a:p>
        </p:txBody>
      </p:sp>
    </p:spTree>
    <p:extLst>
      <p:ext uri="{BB962C8B-B14F-4D97-AF65-F5344CB8AC3E}">
        <p14:creationId xmlns:p14="http://schemas.microsoft.com/office/powerpoint/2010/main" val="1000156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t="-69000" b="-69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BA3C83-01E4-4305-A5B6-861FCFD330DB}"/>
              </a:ext>
            </a:extLst>
          </p:cNvPr>
          <p:cNvSpPr>
            <a:spLocks noGrp="1"/>
          </p:cNvSpPr>
          <p:nvPr>
            <p:ph type="title"/>
          </p:nvPr>
        </p:nvSpPr>
        <p:spPr>
          <a:solidFill>
            <a:schemeClr val="bg1"/>
          </a:solidFill>
        </p:spPr>
        <p:txBody>
          <a:bodyPr>
            <a:normAutofit fontScale="90000"/>
          </a:bodyPr>
          <a:lstStyle/>
          <a:p>
            <a:r>
              <a:rPr lang="nl-NL" b="1" dirty="0"/>
              <a:t>Thema 1: Oorzaken over de Eerste Wereldoorlog.</a:t>
            </a:r>
            <a:br>
              <a:rPr lang="nl-NL" b="1" dirty="0"/>
            </a:br>
            <a:r>
              <a:rPr lang="nl-NL" b="1" u="sng" dirty="0"/>
              <a:t>Inleidende PowerPoint</a:t>
            </a:r>
            <a:r>
              <a:rPr lang="nl-NL" b="1" dirty="0"/>
              <a:t>.</a:t>
            </a:r>
          </a:p>
        </p:txBody>
      </p:sp>
      <p:sp>
        <p:nvSpPr>
          <p:cNvPr id="3" name="Tijdelijke aanduiding voor inhoud 2">
            <a:extLst>
              <a:ext uri="{FF2B5EF4-FFF2-40B4-BE49-F238E27FC236}">
                <a16:creationId xmlns:a16="http://schemas.microsoft.com/office/drawing/2014/main" id="{D1B35623-06B4-4F0A-A5EC-C3B51A76B296}"/>
              </a:ext>
            </a:extLst>
          </p:cNvPr>
          <p:cNvSpPr>
            <a:spLocks noGrp="1"/>
          </p:cNvSpPr>
          <p:nvPr>
            <p:ph idx="1"/>
          </p:nvPr>
        </p:nvSpPr>
        <p:spPr/>
        <p:txBody>
          <a:bodyPr/>
          <a:lstStyle/>
          <a:p>
            <a:pPr marL="0" indent="0">
              <a:buNone/>
            </a:pPr>
            <a:r>
              <a:rPr lang="nl-NL" dirty="0"/>
              <a:t>Beste leerling van 3HA,</a:t>
            </a:r>
          </a:p>
          <a:p>
            <a:pPr marL="0" indent="0">
              <a:buNone/>
            </a:pPr>
            <a:r>
              <a:rPr lang="nl-NL" dirty="0"/>
              <a:t>Jullie zijn zojuist ingedeeld in tweetallen en gaan nu aan de slag met het eerste thema van de lessenreeks over de oorzaken van de Eerste Wereldoorlog.</a:t>
            </a:r>
          </a:p>
          <a:p>
            <a:pPr marL="0" indent="0">
              <a:buNone/>
            </a:pPr>
            <a:r>
              <a:rPr lang="nl-NL" dirty="0"/>
              <a:t>Ga naar de Webquest: </a:t>
            </a:r>
            <a:r>
              <a:rPr lang="nl-NL" dirty="0">
                <a:solidFill>
                  <a:srgbClr val="FF0000"/>
                </a:solidFill>
                <a:hlinkClick r:id="rId3">
                  <a:extLst>
                    <a:ext uri="{A12FA001-AC4F-418D-AE19-62706E023703}">
                      <ahyp:hlinkClr xmlns:ahyp="http://schemas.microsoft.com/office/drawing/2018/hyperlinkcolor" val="tx"/>
                    </a:ext>
                  </a:extLst>
                </a:hlinkClick>
              </a:rPr>
              <a:t>www.webquest.nl</a:t>
            </a:r>
            <a:r>
              <a:rPr lang="nl-NL" dirty="0">
                <a:solidFill>
                  <a:srgbClr val="FF0000"/>
                </a:solidFill>
              </a:rPr>
              <a:t> </a:t>
            </a:r>
            <a:r>
              <a:rPr lang="nl-NL" dirty="0"/>
              <a:t>en ga aan de slag met het inlezen en het maken van de opdrachten voor het eerste thema.</a:t>
            </a:r>
          </a:p>
          <a:p>
            <a:pPr marL="0" indent="0">
              <a:buNone/>
            </a:pPr>
            <a:endParaRPr lang="nl-NL" dirty="0">
              <a:solidFill>
                <a:srgbClr val="FF0000"/>
              </a:solidFill>
            </a:endParaRPr>
          </a:p>
          <a:p>
            <a:pPr marL="0" indent="0">
              <a:buNone/>
            </a:pPr>
            <a:r>
              <a:rPr lang="nl-NL" dirty="0"/>
              <a:t>Heel veel succes!!</a:t>
            </a:r>
          </a:p>
        </p:txBody>
      </p:sp>
    </p:spTree>
    <p:extLst>
      <p:ext uri="{BB962C8B-B14F-4D97-AF65-F5344CB8AC3E}">
        <p14:creationId xmlns:p14="http://schemas.microsoft.com/office/powerpoint/2010/main" val="2052423431"/>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861</Words>
  <Application>Microsoft Office PowerPoint</Application>
  <PresentationFormat>Breedbeeld</PresentationFormat>
  <Paragraphs>61</Paragraphs>
  <Slides>11</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11</vt:i4>
      </vt:variant>
    </vt:vector>
  </HeadingPairs>
  <TitlesOfParts>
    <vt:vector size="16" baseType="lpstr">
      <vt:lpstr>Arial</vt:lpstr>
      <vt:lpstr>Calibri</vt:lpstr>
      <vt:lpstr>Calibri Light</vt:lpstr>
      <vt:lpstr>Wingdings</vt:lpstr>
      <vt:lpstr>Kantoorthema</vt:lpstr>
      <vt:lpstr>Lessenreeks: De Eerste wereldoorlog Inleidende PowerPoint (Inhoud lessenreeks, opbouw lessen, eindproducten, doel achter de lessenreeks)</vt:lpstr>
      <vt:lpstr>Wat staat er op het programma?</vt:lpstr>
      <vt:lpstr>Wat houdt de lessenreeks in?</vt:lpstr>
      <vt:lpstr>Hoe is iedere les opgebouwd?</vt:lpstr>
      <vt:lpstr>Welke keuzes zijn er wat betreft het eindproduct?</vt:lpstr>
      <vt:lpstr>Wat is het doel achter deze opdracht?</vt:lpstr>
      <vt:lpstr>Bekendmaking van de duo’s </vt:lpstr>
      <vt:lpstr>Lessenreeks: De Eerste wereldoorlog Thema 1: Oorzaken van de Eerste Wereldoorlog. </vt:lpstr>
      <vt:lpstr>Thema 1: Oorzaken over de Eerste Wereldoorlog. Inleidende PowerPoint.</vt:lpstr>
      <vt:lpstr>Thema 1: afronding 1.</vt:lpstr>
      <vt:lpstr>Thema 1: afronding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Hoofdstuk 3</dc:title>
  <dc:creator>Maud Wigink</dc:creator>
  <cp:lastModifiedBy>Maud Wigink</cp:lastModifiedBy>
  <cp:revision>17</cp:revision>
  <dcterms:created xsi:type="dcterms:W3CDTF">2018-09-12T17:13:32Z</dcterms:created>
  <dcterms:modified xsi:type="dcterms:W3CDTF">2018-10-27T14:06:35Z</dcterms:modified>
</cp:coreProperties>
</file>